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92" r:id="rId2"/>
    <p:sldId id="256" r:id="rId3"/>
    <p:sldId id="280" r:id="rId4"/>
    <p:sldId id="263" r:id="rId5"/>
    <p:sldId id="281" r:id="rId6"/>
    <p:sldId id="282" r:id="rId7"/>
    <p:sldId id="266" r:id="rId8"/>
    <p:sldId id="267" r:id="rId9"/>
    <p:sldId id="269" r:id="rId10"/>
    <p:sldId id="270" r:id="rId11"/>
    <p:sldId id="283" r:id="rId12"/>
    <p:sldId id="290" r:id="rId13"/>
    <p:sldId id="284" r:id="rId14"/>
    <p:sldId id="272" r:id="rId15"/>
    <p:sldId id="273" r:id="rId16"/>
    <p:sldId id="286" r:id="rId17"/>
    <p:sldId id="287" r:id="rId18"/>
    <p:sldId id="275" r:id="rId19"/>
    <p:sldId id="276" r:id="rId20"/>
    <p:sldId id="288" r:id="rId21"/>
    <p:sldId id="289" r:id="rId22"/>
    <p:sldId id="277" r:id="rId23"/>
    <p:sldId id="278" r:id="rId24"/>
    <p:sldId id="291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FFFF"/>
    <a:srgbClr val="1B2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80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36E3A-7B39-44B1-802C-040EE6C4C724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5730D-AE83-4458-94D9-4C3F70D118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234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2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CFCD991-1E83-91BE-CF1A-DD2ABF2CA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EE8C-30E0-4F66-BF00-953EB07E5F3C}" type="datetimeFigureOut">
              <a:rPr lang="fr-FR" smtClean="0"/>
              <a:t>31/05/2023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0E1F20B-D621-EA99-4541-6180C8727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Nom du projet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E01E8D-58EA-5E5A-2869-CB8B5962B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140D-83B5-4C81-96F3-253253B1B1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828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EE8C-30E0-4F66-BF00-953EB07E5F3C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140D-83B5-4C81-96F3-253253B1B1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36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1560944"/>
            <a:ext cx="3932237" cy="138545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946400"/>
            <a:ext cx="3932237" cy="2922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EE8C-30E0-4F66-BF00-953EB07E5F3C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140D-83B5-4C81-96F3-253253B1B1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88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30E40A-1AAC-FD7C-213E-E620CFBF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1C687F0-FA66-777A-3407-20B5D2F3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EE8C-30E0-4F66-BF00-953EB07E5F3C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5537DB3-F019-1A56-3BAD-662C547DE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B45569-D6CF-A64D-56A0-956021F27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140D-83B5-4C81-96F3-253253B1B1A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5497A919-BFEE-861A-CD3D-363F09415C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813358"/>
            <a:ext cx="10515600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5334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 hasCustomPrompt="1"/>
          </p:nvPr>
        </p:nvSpPr>
        <p:spPr>
          <a:xfrm>
            <a:off x="7906870" y="2344135"/>
            <a:ext cx="3627812" cy="26087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LOGO 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34B8F8E-D1F7-B6CF-F294-6CFDB8F97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ED5DA64D-5586-D133-53FF-C21B8DA981B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0A7EE8C-30E0-4F66-BF00-953EB07E5F3C}" type="datetimeFigureOut">
              <a:rPr lang="fr-FR" smtClean="0"/>
              <a:t>31/05/2023</a:t>
            </a:fld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D5795A8-2C1B-DB6C-CABA-5DCAAF980AF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Nom du projet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56AD964-327E-B03A-2D9E-6C257BE2D70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433140D-83B5-4C81-96F3-253253B1B1A3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Espace réservé du texte 9">
            <a:extLst>
              <a:ext uri="{FF2B5EF4-FFF2-40B4-BE49-F238E27FC236}">
                <a16:creationId xmlns:a16="http://schemas.microsoft.com/office/drawing/2014/main" id="{BF240B93-6EA9-A07A-4EA5-17B85C521F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1813358"/>
            <a:ext cx="6892637" cy="4351338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33688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 proj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 hasCustomPrompt="1"/>
          </p:nvPr>
        </p:nvSpPr>
        <p:spPr>
          <a:xfrm>
            <a:off x="8134862" y="1868575"/>
            <a:ext cx="3218937" cy="1325564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Votre image </a:t>
            </a:r>
          </a:p>
        </p:txBody>
      </p:sp>
      <p:sp>
        <p:nvSpPr>
          <p:cNvPr id="18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301297" y="5252461"/>
            <a:ext cx="11622847" cy="862012"/>
          </a:xfrm>
        </p:spPr>
        <p:txBody>
          <a:bodyPr anchor="b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0B063407-BBAE-4E9D-76CC-A29EAF762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pour une image  2">
            <a:extLst>
              <a:ext uri="{FF2B5EF4-FFF2-40B4-BE49-F238E27FC236}">
                <a16:creationId xmlns:a16="http://schemas.microsoft.com/office/drawing/2014/main" id="{E1881F8D-6ED6-CACC-331A-B80038213FCD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1356401" y="1846573"/>
            <a:ext cx="3218937" cy="1325564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Votre image </a:t>
            </a:r>
          </a:p>
        </p:txBody>
      </p:sp>
      <p:sp>
        <p:nvSpPr>
          <p:cNvPr id="8" name="Espace réservé pour une image  2">
            <a:extLst>
              <a:ext uri="{FF2B5EF4-FFF2-40B4-BE49-F238E27FC236}">
                <a16:creationId xmlns:a16="http://schemas.microsoft.com/office/drawing/2014/main" id="{32E6F64F-00A5-D436-55F1-E5082D013BD4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4745631" y="1839979"/>
            <a:ext cx="3218937" cy="1325564"/>
          </a:xfr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Votre image 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C7D1ACC8-DEEE-CB26-5F5E-58777D42349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55725" y="3279775"/>
            <a:ext cx="3219450" cy="218757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2" name="Espace réservé du texte 18">
            <a:extLst>
              <a:ext uri="{FF2B5EF4-FFF2-40B4-BE49-F238E27FC236}">
                <a16:creationId xmlns:a16="http://schemas.microsoft.com/office/drawing/2014/main" id="{2A018BBD-330C-94F1-3302-136123D6D76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45631" y="3279774"/>
            <a:ext cx="3219450" cy="218757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23" name="Espace réservé du texte 18">
            <a:extLst>
              <a:ext uri="{FF2B5EF4-FFF2-40B4-BE49-F238E27FC236}">
                <a16:creationId xmlns:a16="http://schemas.microsoft.com/office/drawing/2014/main" id="{E0597067-D7D0-F42C-91DC-BFA4098B3A2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134862" y="3279773"/>
            <a:ext cx="3219450" cy="2187575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11473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endri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u graphique SmartArt 3">
            <a:extLst>
              <a:ext uri="{FF2B5EF4-FFF2-40B4-BE49-F238E27FC236}">
                <a16:creationId xmlns:a16="http://schemas.microsoft.com/office/drawing/2014/main" id="{9819F7E8-E009-89DA-402C-075E40EA68FF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285750" y="1939636"/>
            <a:ext cx="11564938" cy="3916219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902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CI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457201" y="2545976"/>
            <a:ext cx="10461812" cy="1264024"/>
          </a:xfrm>
        </p:spPr>
        <p:txBody>
          <a:bodyPr/>
          <a:lstStyle>
            <a:lvl1pPr marL="0" indent="0">
              <a:buNone/>
              <a:defRPr sz="160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Vos motivations…..</a:t>
            </a:r>
          </a:p>
        </p:txBody>
      </p:sp>
      <p:sp>
        <p:nvSpPr>
          <p:cNvPr id="9" name="ZoneTexte 8"/>
          <p:cNvSpPr txBox="1"/>
          <p:nvPr userDrawn="1"/>
        </p:nvSpPr>
        <p:spPr>
          <a:xfrm>
            <a:off x="457200" y="2012690"/>
            <a:ext cx="692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fr-FR" sz="1800" b="1" kern="1200" dirty="0">
                <a:ln>
                  <a:solidFill>
                    <a:srgbClr val="1B24A5"/>
                  </a:solidFill>
                </a:ln>
                <a:solidFill>
                  <a:srgbClr val="1B24A5"/>
                </a:solidFill>
                <a:latin typeface="+mn-lt"/>
                <a:ea typeface="+mn-ea"/>
                <a:cs typeface="+mn-cs"/>
              </a:rPr>
              <a:t>Pourquoi participer à SPECIFIK ?</a:t>
            </a:r>
          </a:p>
        </p:txBody>
      </p:sp>
      <p:sp>
        <p:nvSpPr>
          <p:cNvPr id="5" name="ZoneTexte 4"/>
          <p:cNvSpPr txBox="1"/>
          <p:nvPr userDrawn="1"/>
        </p:nvSpPr>
        <p:spPr>
          <a:xfrm>
            <a:off x="457199" y="4074573"/>
            <a:ext cx="6920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914400" rtl="0" eaLnBrk="1" latinLnBrk="0" hangingPunct="1"/>
            <a:r>
              <a:rPr lang="fr-FR" sz="1800" b="1" kern="1200" dirty="0">
                <a:ln>
                  <a:solidFill>
                    <a:srgbClr val="1B24A5"/>
                  </a:solidFill>
                </a:ln>
                <a:solidFill>
                  <a:srgbClr val="1B24A5"/>
                </a:solidFill>
                <a:latin typeface="+mn-lt"/>
                <a:ea typeface="+mn-ea"/>
                <a:cs typeface="+mn-cs"/>
              </a:rPr>
              <a:t>Comment avez-vous eu connaissance de SPECIFIK ? 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14" hasCustomPrompt="1"/>
          </p:nvPr>
        </p:nvSpPr>
        <p:spPr>
          <a:xfrm>
            <a:off x="457199" y="4665288"/>
            <a:ext cx="10461812" cy="1264024"/>
          </a:xfrm>
        </p:spPr>
        <p:txBody>
          <a:bodyPr/>
          <a:lstStyle>
            <a:lvl1pPr marL="0" indent="0">
              <a:buNone/>
              <a:defRPr sz="1600" i="1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Réseaux sociaux, bouche à oreille, newsletter…..</a:t>
            </a:r>
          </a:p>
        </p:txBody>
      </p:sp>
    </p:spTree>
    <p:extLst>
      <p:ext uri="{BB962C8B-B14F-4D97-AF65-F5344CB8AC3E}">
        <p14:creationId xmlns:p14="http://schemas.microsoft.com/office/powerpoint/2010/main" val="426723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EE8C-30E0-4F66-BF00-953EB07E5F3C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140D-83B5-4C81-96F3-253253B1B1A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EA2BF5FB-3A47-2534-3CBE-01E10FC4E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9019"/>
            <a:ext cx="10509250" cy="2829464"/>
          </a:xfrm>
        </p:spPr>
        <p:txBody>
          <a:bodyPr anchor="b">
            <a:normAutofit/>
          </a:bodyPr>
          <a:lstStyle>
            <a:lvl1pPr>
              <a:defRPr sz="5400" u="none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86167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EE8C-30E0-4F66-BF00-953EB07E5F3C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140D-83B5-4C81-96F3-253253B1B1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49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7EE8C-30E0-4F66-BF00-953EB07E5F3C}" type="datetimeFigureOut">
              <a:rPr lang="fr-FR" smtClean="0"/>
              <a:t>31/05/2023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3140D-83B5-4C81-96F3-253253B1B1A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id="{DBC7A7DE-91D8-A71D-19B3-34EFEF68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7045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2871018" y="365125"/>
            <a:ext cx="84827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7EE8C-30E0-4F66-BF00-953EB07E5F3C}" type="datetimeFigureOut">
              <a:rPr lang="fr-FR" smtClean="0"/>
              <a:t>31/05/2023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Nom du projet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3140D-83B5-4C81-96F3-253253B1B1A3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Pentagone 6"/>
          <p:cNvSpPr/>
          <p:nvPr userDrawn="1"/>
        </p:nvSpPr>
        <p:spPr>
          <a:xfrm>
            <a:off x="-12290" y="130431"/>
            <a:ext cx="2222090" cy="550606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SAISON #5 - 2023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19" b="40667"/>
          <a:stretch/>
        </p:blipFill>
        <p:spPr>
          <a:xfrm>
            <a:off x="0" y="771871"/>
            <a:ext cx="2369987" cy="704225"/>
          </a:xfrm>
          <a:prstGeom prst="rect">
            <a:avLst/>
          </a:prstGeom>
        </p:spPr>
      </p:pic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467420BC-82FD-A583-F773-535CF03A40B7}"/>
              </a:ext>
            </a:extLst>
          </p:cNvPr>
          <p:cNvCxnSpPr>
            <a:cxnSpLocks/>
          </p:cNvCxnSpPr>
          <p:nvPr userDrawn="1"/>
        </p:nvCxnSpPr>
        <p:spPr>
          <a:xfrm>
            <a:off x="-12290" y="6245525"/>
            <a:ext cx="12204290" cy="0"/>
          </a:xfrm>
          <a:prstGeom prst="line">
            <a:avLst/>
          </a:prstGeom>
          <a:ln w="76200">
            <a:solidFill>
              <a:srgbClr val="1B2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973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57" r:id="rId3"/>
    <p:sldLayoutId id="2147483660" r:id="rId4"/>
    <p:sldLayoutId id="2147483664" r:id="rId5"/>
    <p:sldLayoutId id="2147483667" r:id="rId6"/>
    <p:sldLayoutId id="2147483651" r:id="rId7"/>
    <p:sldLayoutId id="2147483652" r:id="rId8"/>
    <p:sldLayoutId id="2147483653" r:id="rId9"/>
    <p:sldLayoutId id="2147483655" r:id="rId10"/>
    <p:sldLayoutId id="2147483656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b="1" kern="1200" cap="small" baseline="0">
          <a:ln>
            <a:solidFill>
              <a:srgbClr val="1B24A5"/>
            </a:solidFill>
          </a:ln>
          <a:solidFill>
            <a:srgbClr val="1B24A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badi Extra Light" panose="020B02040201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i-larochesuryon.fr/prendre-rdv" TargetMode="External"/><Relationship Id="rId2" Type="http://schemas.openxmlformats.org/officeDocument/2006/relationships/hyperlink" Target="mailto:guilhaumon.a@oryon.f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09512-D0D4-6118-0464-B225CFF21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informations pratiques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D03DF3-FA88-54C4-4B9B-4B810A37B2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>
                <a:latin typeface="Bradley Hand ITC" panose="03070402050302030203" pitchFamily="66" charset="0"/>
              </a:rPr>
              <a:t>N’hésitez pas à prendre contact avec nous si vous avez besoin d’aide pour remplir ce dossier : </a:t>
            </a:r>
            <a:r>
              <a:rPr lang="fr-FR" dirty="0">
                <a:latin typeface="Bradley Hand ITC" panose="03070402050302030203" pitchFamily="66" charset="0"/>
                <a:hlinkClick r:id="rId2"/>
              </a:rPr>
              <a:t>guilhaumon.a@oryon.fr</a:t>
            </a:r>
            <a:r>
              <a:rPr lang="fr-FR" dirty="0">
                <a:latin typeface="Bradley Hand ITC" panose="03070402050302030203" pitchFamily="66" charset="0"/>
              </a:rPr>
              <a:t> / </a:t>
            </a:r>
            <a:r>
              <a:rPr lang="fr-FR" dirty="0">
                <a:latin typeface="Bradley Hand ITC" panose="03070402050302030203" pitchFamily="66" charset="0"/>
                <a:hlinkClick r:id="rId3"/>
              </a:rPr>
              <a:t>https://www.cri-larochesuryon.fr/prendre-rdv</a:t>
            </a:r>
            <a:r>
              <a:rPr lang="fr-FR" dirty="0">
                <a:latin typeface="Bradley Hand ITC" panose="03070402050302030203" pitchFamily="66" charset="0"/>
              </a:rPr>
              <a:t> : les partenaires sont prêts à vous aider!</a:t>
            </a:r>
          </a:p>
          <a:p>
            <a:r>
              <a:rPr lang="fr-FR" dirty="0">
                <a:latin typeface="Bradley Hand ITC" panose="03070402050302030203" pitchFamily="66" charset="0"/>
              </a:rPr>
              <a:t>Les dossiers seront étudiés au fil de l’eau et pourront faire l’objet de demandes complémentaires : déposez au plus tôt ! </a:t>
            </a:r>
          </a:p>
          <a:p>
            <a:r>
              <a:rPr lang="fr-FR" dirty="0">
                <a:latin typeface="Bradley Hand ITC" panose="03070402050302030203" pitchFamily="66" charset="0"/>
              </a:rPr>
              <a:t>Vous pouvez joindre des annexes si elles sont pertinentes, restez raisonnables sur leur nombre.</a:t>
            </a:r>
          </a:p>
          <a:p>
            <a:r>
              <a:rPr lang="fr-FR" dirty="0">
                <a:latin typeface="Bradley Hand ITC" panose="03070402050302030203" pitchFamily="66" charset="0"/>
              </a:rPr>
              <a:t>Soyez IMPACTANT et INNOVANT ! </a:t>
            </a:r>
          </a:p>
          <a:p>
            <a:pPr marL="3657600" lvl="8" indent="0">
              <a:buNone/>
            </a:pPr>
            <a:r>
              <a:rPr lang="fr-FR" dirty="0"/>
              <a:t>					</a:t>
            </a:r>
            <a:r>
              <a:rPr lang="fr-FR" dirty="0">
                <a:latin typeface="Bradley Hand ITC" panose="03070402050302030203" pitchFamily="66" charset="0"/>
              </a:rPr>
              <a:t>La Team SPECIFIK</a:t>
            </a:r>
          </a:p>
        </p:txBody>
      </p:sp>
    </p:spTree>
    <p:extLst>
      <p:ext uri="{BB962C8B-B14F-4D97-AF65-F5344CB8AC3E}">
        <p14:creationId xmlns:p14="http://schemas.microsoft.com/office/powerpoint/2010/main" val="769902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5B6D3606-4572-8CE4-A960-DE2F85A0C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FDA0C2-9673-8EA7-4AFA-309A1CA53C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Les bénéfices anticipés (pour l’environnement, les personnes, l’industrie, le territoire, …</a:t>
            </a:r>
          </a:p>
        </p:txBody>
      </p:sp>
    </p:spTree>
    <p:extLst>
      <p:ext uri="{BB962C8B-B14F-4D97-AF65-F5344CB8AC3E}">
        <p14:creationId xmlns:p14="http://schemas.microsoft.com/office/powerpoint/2010/main" val="130548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B5134B1-7C40-EB32-5746-99AB1C0BAF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 3 : La crédibilité</a:t>
            </a:r>
          </a:p>
        </p:txBody>
      </p:sp>
    </p:spTree>
    <p:extLst>
      <p:ext uri="{BB962C8B-B14F-4D97-AF65-F5344CB8AC3E}">
        <p14:creationId xmlns:p14="http://schemas.microsoft.com/office/powerpoint/2010/main" val="260066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FB5C961B-322C-97E6-B627-8084C1A4B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B18E02D-E5DE-4DC7-D084-AC6BCCC6ED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Tout élément de preuve scientifique ou technique permettant de confirmer la faisabilité du projet</a:t>
            </a:r>
          </a:p>
        </p:txBody>
      </p:sp>
    </p:spTree>
    <p:extLst>
      <p:ext uri="{BB962C8B-B14F-4D97-AF65-F5344CB8AC3E}">
        <p14:creationId xmlns:p14="http://schemas.microsoft.com/office/powerpoint/2010/main" val="3071527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3928800C-782E-898B-5BC9-F9F276F336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 4 : Le calendrier</a:t>
            </a:r>
          </a:p>
        </p:txBody>
      </p:sp>
    </p:spTree>
    <p:extLst>
      <p:ext uri="{BB962C8B-B14F-4D97-AF65-F5344CB8AC3E}">
        <p14:creationId xmlns:p14="http://schemas.microsoft.com/office/powerpoint/2010/main" val="3690570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0">
            <a:extLst>
              <a:ext uri="{FF2B5EF4-FFF2-40B4-BE49-F238E27FC236}">
                <a16:creationId xmlns:a16="http://schemas.microsoft.com/office/drawing/2014/main" id="{22C5DC77-32A4-9FAF-FD03-2AFABDDE3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Roadmap des 12 prochains mois</a:t>
            </a:r>
          </a:p>
        </p:txBody>
      </p:sp>
      <p:sp>
        <p:nvSpPr>
          <p:cNvPr id="16" name="Espace réservé du graphique SmartArt 15">
            <a:extLst>
              <a:ext uri="{FF2B5EF4-FFF2-40B4-BE49-F238E27FC236}">
                <a16:creationId xmlns:a16="http://schemas.microsoft.com/office/drawing/2014/main" id="{EF8A0CE7-DB1E-A58E-DCDD-B8D2A44604FA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651914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B7C70042-D765-DFDE-521D-288893B7B6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Descriptif technique de la solution &amp; cas d’usage</a:t>
            </a:r>
          </a:p>
        </p:txBody>
      </p:sp>
    </p:spTree>
    <p:extLst>
      <p:ext uri="{BB962C8B-B14F-4D97-AF65-F5344CB8AC3E}">
        <p14:creationId xmlns:p14="http://schemas.microsoft.com/office/powerpoint/2010/main" val="223478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0F0A8-6815-9677-A225-0AD2F7DD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Descriptif technique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20EA2E-BF37-F226-5C7E-C1BDE6BD53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11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E0F0A8-6815-9677-A225-0AD2F7DD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d’usage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C37C398-73A6-DF4D-4F5C-E0D6788932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181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7B72FD96-BD3B-CEAA-D7AC-AD6D61CAF7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 projet</a:t>
            </a:r>
          </a:p>
        </p:txBody>
      </p:sp>
    </p:spTree>
    <p:extLst>
      <p:ext uri="{BB962C8B-B14F-4D97-AF65-F5344CB8AC3E}">
        <p14:creationId xmlns:p14="http://schemas.microsoft.com/office/powerpoint/2010/main" val="603905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CF1DF-951E-714C-5B69-2F245F164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Planning de développement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6AE197-8357-44B1-65FB-8AE6EAB865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Identification des moyens, ressources, partenaires techniques, …</a:t>
            </a:r>
          </a:p>
          <a:p>
            <a:r>
              <a:rPr lang="fr-FR" dirty="0"/>
              <a:t>Jalons, livrables, …</a:t>
            </a:r>
          </a:p>
        </p:txBody>
      </p:sp>
    </p:spTree>
    <p:extLst>
      <p:ext uri="{BB962C8B-B14F-4D97-AF65-F5344CB8AC3E}">
        <p14:creationId xmlns:p14="http://schemas.microsoft.com/office/powerpoint/2010/main" val="218925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A7105AC7-20B1-ABFA-28DA-561B8EC74F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Dossier de candidature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4101A81D-0464-38F1-0E3D-CD4F63117A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Catégorie : Préciser la catégorie -&gt; </a:t>
            </a:r>
          </a:p>
          <a:p>
            <a:r>
              <a:rPr lang="fr-FR" dirty="0"/>
              <a:t>Numérique, </a:t>
            </a:r>
          </a:p>
          <a:p>
            <a:r>
              <a:rPr lang="fr-FR" dirty="0"/>
              <a:t>Robotique, </a:t>
            </a:r>
          </a:p>
          <a:p>
            <a:r>
              <a:rPr lang="fr-FR" dirty="0"/>
              <a:t>Energie &amp; mobilité du futur</a:t>
            </a:r>
          </a:p>
        </p:txBody>
      </p:sp>
    </p:spTree>
    <p:extLst>
      <p:ext uri="{BB962C8B-B14F-4D97-AF65-F5344CB8AC3E}">
        <p14:creationId xmlns:p14="http://schemas.microsoft.com/office/powerpoint/2010/main" val="3255830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CF1DF-951E-714C-5B69-2F245F164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Détail du besoin de financement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76AE197-8357-44B1-65FB-8AE6EAB865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Principaux postes de dépenses,</a:t>
            </a:r>
          </a:p>
          <a:p>
            <a:r>
              <a:rPr lang="fr-FR" dirty="0"/>
              <a:t>Vous pouvez joindre votre BP en annexes</a:t>
            </a:r>
          </a:p>
        </p:txBody>
      </p:sp>
    </p:spTree>
    <p:extLst>
      <p:ext uri="{BB962C8B-B14F-4D97-AF65-F5344CB8AC3E}">
        <p14:creationId xmlns:p14="http://schemas.microsoft.com/office/powerpoint/2010/main" val="418789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CF1DF-951E-714C-5B69-2F245F164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Estimation du prix de revient et du prix de vente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12CC163-DBF3-73A3-C7F9-9258B0FF09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3745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C6B09EBB-C3F7-0029-5812-ED69ED9E4E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participer à SPECIFIK ?</a:t>
            </a:r>
          </a:p>
        </p:txBody>
      </p:sp>
    </p:spTree>
    <p:extLst>
      <p:ext uri="{BB962C8B-B14F-4D97-AF65-F5344CB8AC3E}">
        <p14:creationId xmlns:p14="http://schemas.microsoft.com/office/powerpoint/2010/main" val="2116639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>
            <a:extLst>
              <a:ext uri="{FF2B5EF4-FFF2-40B4-BE49-F238E27FC236}">
                <a16:creationId xmlns:a16="http://schemas.microsoft.com/office/drawing/2014/main" id="{002D4E3E-D479-21EE-06B2-8FD6ADEB6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EF0D4A18-42FB-1E53-1907-35578B780FE4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05091402-E679-688B-A1D6-8CCF87C5ABE3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6777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B613F40B-F9FF-6E44-8DEC-883E80D3AB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Coordonnées : Nom Prénom, Tel, Mail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87D3D325-948C-7E19-7304-B65306722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253179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03A2CA0F-3025-2259-D92A-0788BB6EC3D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0435590-5288-78CD-8092-C831904F2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Présentation de l’entreprise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42C840A0-7556-45C1-2F17-E623D5E4F9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Nom de l’entreprise</a:t>
            </a:r>
          </a:p>
          <a:p>
            <a:r>
              <a:rPr lang="fr-FR" dirty="0"/>
              <a:t>Date de création</a:t>
            </a:r>
          </a:p>
          <a:p>
            <a:r>
              <a:rPr lang="fr-FR" dirty="0"/>
              <a:t>Statut juridique</a:t>
            </a:r>
          </a:p>
          <a:p>
            <a:r>
              <a:rPr lang="fr-FR" dirty="0"/>
              <a:t>Répartition du capital</a:t>
            </a:r>
          </a:p>
          <a:p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072915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pour une image  26">
            <a:extLst>
              <a:ext uri="{FF2B5EF4-FFF2-40B4-BE49-F238E27FC236}">
                <a16:creationId xmlns:a16="http://schemas.microsoft.com/office/drawing/2014/main" id="{708ACD87-8F09-471E-654B-6E02803E5EC5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61FAE930-E7E3-4E55-85E3-5326E9B62F1A}"/>
              </a:ext>
            </a:extLst>
          </p:cNvPr>
          <p:cNvSpPr>
            <a:spLocks noGrp="1"/>
          </p:cNvSpPr>
          <p:nvPr>
            <p:ph type="body" sz="half" idx="13"/>
          </p:nvPr>
        </p:nvSpPr>
        <p:spPr/>
        <p:txBody>
          <a:bodyPr/>
          <a:lstStyle/>
          <a:p>
            <a:r>
              <a:rPr lang="fr-FR" dirty="0"/>
              <a:t>Quelle est votre complémentarité au sein de l’ équipe ?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L’équipe projet</a:t>
            </a:r>
          </a:p>
        </p:txBody>
      </p:sp>
      <p:sp>
        <p:nvSpPr>
          <p:cNvPr id="28" name="Espace réservé pour une image  27">
            <a:extLst>
              <a:ext uri="{FF2B5EF4-FFF2-40B4-BE49-F238E27FC236}">
                <a16:creationId xmlns:a16="http://schemas.microsoft.com/office/drawing/2014/main" id="{6FF8F8AB-ABE7-5C32-940C-6B600695E30A}"/>
              </a:ext>
            </a:extLst>
          </p:cNvPr>
          <p:cNvSpPr>
            <a:spLocks noGrp="1"/>
          </p:cNvSpPr>
          <p:nvPr>
            <p:ph type="pic" idx="14"/>
          </p:nvPr>
        </p:nvSpPr>
        <p:spPr/>
      </p:sp>
      <p:sp>
        <p:nvSpPr>
          <p:cNvPr id="29" name="Espace réservé pour une image  28">
            <a:extLst>
              <a:ext uri="{FF2B5EF4-FFF2-40B4-BE49-F238E27FC236}">
                <a16:creationId xmlns:a16="http://schemas.microsoft.com/office/drawing/2014/main" id="{4983D3F8-4319-D2D4-4CA9-A237DD617FF7}"/>
              </a:ext>
            </a:extLst>
          </p:cNvPr>
          <p:cNvSpPr>
            <a:spLocks noGrp="1"/>
          </p:cNvSpPr>
          <p:nvPr>
            <p:ph type="pic" idx="15"/>
          </p:nvPr>
        </p:nvSpPr>
        <p:spPr/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52C634D0-ADEA-BA3F-8FCF-A9BA8879C3E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/>
            <a:r>
              <a:rPr lang="fr-FR" dirty="0"/>
              <a:t>Nom / Prénom </a:t>
            </a:r>
          </a:p>
          <a:p>
            <a:pPr lvl="0"/>
            <a:r>
              <a:rPr lang="fr-FR" dirty="0"/>
              <a:t>Parcours</a:t>
            </a:r>
          </a:p>
          <a:p>
            <a:pPr lvl="0"/>
            <a:r>
              <a:rPr lang="fr-FR" dirty="0"/>
              <a:t>Vos Compétences</a:t>
            </a:r>
          </a:p>
          <a:p>
            <a:pPr lvl="0"/>
            <a:r>
              <a:rPr lang="fr-FR" dirty="0"/>
              <a:t>Votre rôle dans le projet</a:t>
            </a:r>
          </a:p>
          <a:p>
            <a:pPr lvl="0"/>
            <a:r>
              <a:rPr lang="fr-FR" dirty="0"/>
              <a:t>…</a:t>
            </a:r>
          </a:p>
          <a:p>
            <a:endParaRPr lang="fr-FR" dirty="0"/>
          </a:p>
        </p:txBody>
      </p:sp>
      <p:sp>
        <p:nvSpPr>
          <p:cNvPr id="30" name="Espace réservé du texte 29">
            <a:extLst>
              <a:ext uri="{FF2B5EF4-FFF2-40B4-BE49-F238E27FC236}">
                <a16:creationId xmlns:a16="http://schemas.microsoft.com/office/drawing/2014/main" id="{D9D7C5D7-67A6-E124-990E-1F77238654D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texte 30">
            <a:extLst>
              <a:ext uri="{FF2B5EF4-FFF2-40B4-BE49-F238E27FC236}">
                <a16:creationId xmlns:a16="http://schemas.microsoft.com/office/drawing/2014/main" id="{0B2D1E0C-471A-7D1E-1343-A1CAF8578A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6436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D2308-8B53-726E-3C71-8A0D291D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8B0E27-CA3E-58FB-BEB1-96EA4A5DA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Décrivez en quelques ligne votre projet et le besoin auquel il répond</a:t>
            </a:r>
          </a:p>
        </p:txBody>
      </p:sp>
    </p:spTree>
    <p:extLst>
      <p:ext uri="{BB962C8B-B14F-4D97-AF65-F5344CB8AC3E}">
        <p14:creationId xmlns:p14="http://schemas.microsoft.com/office/powerpoint/2010/main" val="2956135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0D2308-8B53-726E-3C71-8A0D291D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Marché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8B0E27-CA3E-58FB-BEB1-96EA4A5DA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Cibles</a:t>
            </a:r>
          </a:p>
          <a:p>
            <a:r>
              <a:rPr lang="fr-FR" dirty="0"/>
              <a:t>Volume de marché visé (CA, % de parts de marché)</a:t>
            </a:r>
          </a:p>
          <a:p>
            <a:r>
              <a:rPr lang="fr-FR" dirty="0"/>
              <a:t>Principaux concurrents</a:t>
            </a:r>
          </a:p>
          <a:p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7288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65C4B6F-DD50-FF30-23E4-66A476F1B5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 1: L’innovation</a:t>
            </a:r>
          </a:p>
        </p:txBody>
      </p:sp>
    </p:spTree>
    <p:extLst>
      <p:ext uri="{BB962C8B-B14F-4D97-AF65-F5344CB8AC3E}">
        <p14:creationId xmlns:p14="http://schemas.microsoft.com/office/powerpoint/2010/main" val="2607693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id="{E44CDF9A-85EE-F286-85B4-75CDA1F5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4006331-87AD-E6FD-61C2-9E4779BFAF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Proposition de valeur, position du projet par rapport à l’état de l’art</a:t>
            </a:r>
          </a:p>
        </p:txBody>
      </p:sp>
    </p:spTree>
    <p:extLst>
      <p:ext uri="{BB962C8B-B14F-4D97-AF65-F5344CB8AC3E}">
        <p14:creationId xmlns:p14="http://schemas.microsoft.com/office/powerpoint/2010/main" val="627118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CC836BAF-CECC-DE86-5D88-7D917EE94B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Critère 2 : L’impact</a:t>
            </a:r>
          </a:p>
        </p:txBody>
      </p:sp>
    </p:spTree>
    <p:extLst>
      <p:ext uri="{BB962C8B-B14F-4D97-AF65-F5344CB8AC3E}">
        <p14:creationId xmlns:p14="http://schemas.microsoft.com/office/powerpoint/2010/main" val="23900245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</TotalTime>
  <Words>326</Words>
  <Application>Microsoft Office PowerPoint</Application>
  <PresentationFormat>Grand écran</PresentationFormat>
  <Paragraphs>53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Abadi Extra Light</vt:lpstr>
      <vt:lpstr>Arial</vt:lpstr>
      <vt:lpstr>Bradley Hand ITC</vt:lpstr>
      <vt:lpstr>Calibri</vt:lpstr>
      <vt:lpstr>Thème Office</vt:lpstr>
      <vt:lpstr>Quelques informations pratiques</vt:lpstr>
      <vt:lpstr>Dossier de candidature</vt:lpstr>
      <vt:lpstr>Présentation de l’entreprise</vt:lpstr>
      <vt:lpstr>L’équipe projet</vt:lpstr>
      <vt:lpstr>Le Projet</vt:lpstr>
      <vt:lpstr>Le Marché</vt:lpstr>
      <vt:lpstr>Critère 1: L’innovation</vt:lpstr>
      <vt:lpstr>Présentation PowerPoint</vt:lpstr>
      <vt:lpstr>Critère 2 : L’impact</vt:lpstr>
      <vt:lpstr>Présentation PowerPoint</vt:lpstr>
      <vt:lpstr>Critère 3 : La crédibilité</vt:lpstr>
      <vt:lpstr>Présentation PowerPoint</vt:lpstr>
      <vt:lpstr>Critère 4 : Le calendrier</vt:lpstr>
      <vt:lpstr>Roadmap des 12 prochains mois</vt:lpstr>
      <vt:lpstr>Descriptif technique de la solution &amp; cas d’usage</vt:lpstr>
      <vt:lpstr>Descriptif technique</vt:lpstr>
      <vt:lpstr>Cas d’usage</vt:lpstr>
      <vt:lpstr>Plan projet</vt:lpstr>
      <vt:lpstr>Planning de développement</vt:lpstr>
      <vt:lpstr>Détail du besoin de financement</vt:lpstr>
      <vt:lpstr>Estimation du prix de revient et du prix de vente</vt:lpstr>
      <vt:lpstr>Pourquoi participer à SPECIFIK ?</vt:lpstr>
      <vt:lpstr>Présentation PowerPoint</vt:lpstr>
      <vt:lpstr>Merci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Lucie Jonquière</dc:creator>
  <cp:lastModifiedBy>Aliénor GUILHAUMON</cp:lastModifiedBy>
  <cp:revision>45</cp:revision>
  <dcterms:created xsi:type="dcterms:W3CDTF">2023-03-31T14:25:01Z</dcterms:created>
  <dcterms:modified xsi:type="dcterms:W3CDTF">2023-05-31T16:37:05Z</dcterms:modified>
</cp:coreProperties>
</file>